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7" r:id="rId4"/>
    <p:sldId id="267" r:id="rId5"/>
    <p:sldId id="268" r:id="rId6"/>
    <p:sldId id="289" r:id="rId7"/>
    <p:sldId id="269" r:id="rId8"/>
    <p:sldId id="270" r:id="rId9"/>
    <p:sldId id="290" r:id="rId10"/>
    <p:sldId id="271" r:id="rId11"/>
    <p:sldId id="291" r:id="rId12"/>
    <p:sldId id="292" r:id="rId13"/>
    <p:sldId id="293" r:id="rId14"/>
    <p:sldId id="294" r:id="rId15"/>
    <p:sldId id="273" r:id="rId16"/>
    <p:sldId id="274" r:id="rId17"/>
    <p:sldId id="288" r:id="rId18"/>
  </p:sldIdLst>
  <p:sldSz cx="9144000" cy="5143500" type="screen16x9"/>
  <p:notesSz cx="6858000" cy="9144000"/>
  <p:embeddedFontLst>
    <p:embeddedFont>
      <p:font typeface="Dosis" pitchFamily="2" charset="0"/>
      <p:regular r:id="rId20"/>
      <p:bold r:id="rId21"/>
    </p:embeddedFont>
    <p:embeddedFont>
      <p:font typeface="Nunito" pitchFamily="2"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840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455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48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3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546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044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349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09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610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206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54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43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32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059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3.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iqbalmudzakky?tab=repositories" TargetMode="External"/><Relationship Id="rId5" Type="http://schemas.openxmlformats.org/officeDocument/2006/relationships/hyperlink" Target="https://www.linkedin.com/in/muhammad-iqbal-mudzakky-4b4829203/" TargetMode="Externa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hyperlink" Target="https://github.com/iqbalmudzakky/Predict_Customer_Clicked_Ads_Classifica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pic>
        <p:nvPicPr>
          <p:cNvPr id="3" name="Picture 2">
            <a:extLst>
              <a:ext uri="{FF2B5EF4-FFF2-40B4-BE49-F238E27FC236}">
                <a16:creationId xmlns:a16="http://schemas.microsoft.com/office/drawing/2014/main" id="{30C4374D-6D7D-511C-87B8-2CB50441405F}"/>
              </a:ext>
            </a:extLst>
          </p:cNvPr>
          <p:cNvPicPr>
            <a:picLocks noChangeAspect="1"/>
          </p:cNvPicPr>
          <p:nvPr/>
        </p:nvPicPr>
        <p:blipFill>
          <a:blip r:embed="rId4"/>
          <a:stretch>
            <a:fillRect/>
          </a:stretch>
        </p:blipFill>
        <p:spPr>
          <a:xfrm>
            <a:off x="4572000" y="492800"/>
            <a:ext cx="1218600" cy="1624800"/>
          </a:xfrm>
          <a:prstGeom prst="flowChartConnector">
            <a:avLst/>
          </a:prstGeom>
        </p:spPr>
      </p:pic>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00" b="0" dirty="0">
                <a:latin typeface="Dosis"/>
                <a:ea typeface="Dosis"/>
                <a:cs typeface="Dosis"/>
                <a:sym typeface="Dosis"/>
              </a:rPr>
              <a:t>Predict Clicked Ads Customer Classification by using Machine Learning</a:t>
            </a:r>
            <a:endParaRPr sz="3200" b="0" dirty="0">
              <a:solidFill>
                <a:schemeClr val="bg1"/>
              </a:solidFill>
              <a:latin typeface="Dosis" pitchFamily="2" charset="0"/>
              <a:ea typeface="Dosis"/>
              <a:cs typeface="Dosis"/>
              <a:sym typeface="Dosis"/>
            </a:endParaRPr>
          </a:p>
        </p:txBody>
      </p:sp>
      <p:sp>
        <p:nvSpPr>
          <p:cNvPr id="100" name="Google Shape;100;p25"/>
          <p:cNvSpPr txBox="1"/>
          <p:nvPr/>
        </p:nvSpPr>
        <p:spPr>
          <a:xfrm>
            <a:off x="5874727" y="636982"/>
            <a:ext cx="3269273" cy="118227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b="1" dirty="0">
                <a:latin typeface="Dosis" pitchFamily="2" charset="0"/>
                <a:ea typeface="Dosis"/>
                <a:cs typeface="Dosis"/>
                <a:sym typeface="Dosis"/>
              </a:rPr>
              <a:t>Created by: </a:t>
            </a:r>
            <a:endParaRPr b="1" dirty="0">
              <a:latin typeface="Dosis" pitchFamily="2" charset="0"/>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b="1" dirty="0">
                <a:latin typeface="Dosis" pitchFamily="2" charset="0"/>
                <a:ea typeface="Dosis"/>
                <a:cs typeface="Dosis"/>
                <a:sym typeface="Dosis"/>
              </a:rPr>
              <a:t>Muhammad Iqbal Mudzakky</a:t>
            </a:r>
            <a:endParaRPr b="1" i="0" u="none" strike="noStrike" cap="none" dirty="0">
              <a:solidFill>
                <a:srgbClr val="000000"/>
              </a:solidFill>
              <a:latin typeface="Dosis" pitchFamily="2" charset="0"/>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dirty="0">
                <a:latin typeface="Dosis" pitchFamily="2" charset="0"/>
                <a:ea typeface="Dosis"/>
                <a:cs typeface="Dosis"/>
                <a:sym typeface="Dosis"/>
              </a:rPr>
              <a:t>E</a:t>
            </a:r>
            <a:r>
              <a:rPr lang="en" dirty="0">
                <a:latin typeface="Dosis" pitchFamily="2" charset="0"/>
                <a:ea typeface="Dosis"/>
                <a:cs typeface="Dosis"/>
                <a:sym typeface="Dosis"/>
              </a:rPr>
              <a:t>mail : iqbalmudzakky@gmail.com</a:t>
            </a:r>
            <a:endParaRPr dirty="0">
              <a:latin typeface="Dosis" pitchFamily="2" charset="0"/>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dirty="0">
                <a:solidFill>
                  <a:schemeClr val="tx1"/>
                </a:solidFill>
                <a:latin typeface="Dosis" pitchFamily="2" charset="0"/>
              </a:rPr>
              <a:t>LinkedIn : </a:t>
            </a:r>
            <a:r>
              <a:rPr lang="en-US" sz="1200" dirty="0">
                <a:latin typeface="Dosis" pitchFamily="2" charset="0"/>
                <a:hlinkClick r:id="rId5"/>
              </a:rPr>
              <a:t>(4) Muhammad Iqbal Mudzakky | LinkedIn</a:t>
            </a:r>
            <a:endParaRPr lang="en-US" dirty="0">
              <a:latin typeface="Dosis" pitchFamily="2" charset="0"/>
            </a:endParaRPr>
          </a:p>
          <a:p>
            <a:pPr marL="0" marR="0" lvl="0" indent="0" algn="l" rtl="0">
              <a:lnSpc>
                <a:spcPct val="100000"/>
              </a:lnSpc>
              <a:spcBef>
                <a:spcPts val="0"/>
              </a:spcBef>
              <a:spcAft>
                <a:spcPts val="0"/>
              </a:spcAft>
              <a:buClr>
                <a:srgbClr val="000000"/>
              </a:buClr>
              <a:buSzPts val="1100"/>
              <a:buFont typeface="Arial"/>
              <a:buNone/>
            </a:pPr>
            <a:r>
              <a:rPr lang="en-US" dirty="0">
                <a:solidFill>
                  <a:schemeClr val="tx1"/>
                </a:solidFill>
                <a:latin typeface="Dosis" pitchFamily="2" charset="0"/>
              </a:rPr>
              <a:t>Github : </a:t>
            </a:r>
            <a:r>
              <a:rPr lang="en-US" dirty="0">
                <a:latin typeface="Dosis" pitchFamily="2" charset="0"/>
                <a:hlinkClick r:id="rId6"/>
              </a:rPr>
              <a:t>iqbalmudzakky (github.com)</a:t>
            </a:r>
            <a:endParaRPr lang="en-US" dirty="0">
              <a:solidFill>
                <a:schemeClr val="tx1"/>
              </a:solidFill>
              <a:latin typeface="Dosis" pitchFamily="2" charset="0"/>
            </a:endParaRPr>
          </a:p>
        </p:txBody>
      </p:sp>
      <p:sp>
        <p:nvSpPr>
          <p:cNvPr id="102" name="Google Shape;102;p25"/>
          <p:cNvSpPr txBox="1">
            <a:spLocks noGrp="1"/>
          </p:cNvSpPr>
          <p:nvPr>
            <p:ph type="subTitle" idx="1"/>
          </p:nvPr>
        </p:nvSpPr>
        <p:spPr>
          <a:xfrm>
            <a:off x="4316277" y="2117600"/>
            <a:ext cx="4711485" cy="2671376"/>
          </a:xfrm>
          <a:prstGeom prst="rect">
            <a:avLst/>
          </a:prstGeom>
        </p:spPr>
        <p:txBody>
          <a:bodyPr spcFirstLastPara="1" wrap="square" lIns="91425" tIns="91425" rIns="91425" bIns="91425" anchor="t" anchorCtr="0">
            <a:noAutofit/>
          </a:bodyPr>
          <a:lstStyle/>
          <a:p>
            <a:pPr algn="just"/>
            <a:r>
              <a:rPr lang="en-US" sz="1217" dirty="0">
                <a:solidFill>
                  <a:schemeClr val="dk1"/>
                </a:solidFill>
                <a:latin typeface="Nunito"/>
                <a:ea typeface="Nunito"/>
                <a:cs typeface="Nunito"/>
                <a:sym typeface="Nunito"/>
              </a:rPr>
              <a:t>“</a:t>
            </a:r>
            <a:r>
              <a:rPr lang="en-US" b="0" i="1" u="none" strike="noStrike" baseline="0" dirty="0">
                <a:solidFill>
                  <a:srgbClr val="000000"/>
                </a:solidFill>
                <a:latin typeface="Nunito" pitchFamily="2" charset="0"/>
              </a:rPr>
              <a:t>Iqbal is a junior data scientist with a robust background</a:t>
            </a:r>
          </a:p>
          <a:p>
            <a:pPr algn="just"/>
            <a:r>
              <a:rPr lang="en-US" b="0" i="1" u="none" strike="noStrike" baseline="0" dirty="0">
                <a:solidFill>
                  <a:srgbClr val="000000"/>
                </a:solidFill>
                <a:latin typeface="Nunito" pitchFamily="2" charset="0"/>
              </a:rPr>
              <a:t>in exploratory data analysis, preprocessing, modeling,</a:t>
            </a:r>
          </a:p>
          <a:p>
            <a:pPr algn="just"/>
            <a:r>
              <a:rPr lang="en-US" b="0" i="1" u="none" strike="noStrike" baseline="0" dirty="0">
                <a:solidFill>
                  <a:srgbClr val="000000"/>
                </a:solidFill>
                <a:latin typeface="Nunito" pitchFamily="2" charset="0"/>
              </a:rPr>
              <a:t>visualization, and providing actionable insights. He</a:t>
            </a:r>
          </a:p>
          <a:p>
            <a:pPr algn="just"/>
            <a:r>
              <a:rPr lang="en-US" b="0" i="1" u="none" strike="noStrike" baseline="0" dirty="0">
                <a:solidFill>
                  <a:srgbClr val="000000"/>
                </a:solidFill>
                <a:latin typeface="Nunito" pitchFamily="2" charset="0"/>
              </a:rPr>
              <a:t>possesses extensive experience in handling diverse data</a:t>
            </a:r>
          </a:p>
          <a:p>
            <a:pPr algn="just"/>
            <a:r>
              <a:rPr lang="en-US" b="0" i="1" u="none" strike="noStrike" baseline="0" dirty="0">
                <a:solidFill>
                  <a:srgbClr val="000000"/>
                </a:solidFill>
                <a:latin typeface="Nunito" pitchFamily="2" charset="0"/>
              </a:rPr>
              <a:t>types, particularly in the Fintech and E-Commerce</a:t>
            </a:r>
          </a:p>
          <a:p>
            <a:pPr algn="just"/>
            <a:r>
              <a:rPr lang="en-US" b="0" i="1" u="none" strike="noStrike" baseline="0" dirty="0">
                <a:solidFill>
                  <a:srgbClr val="000000"/>
                </a:solidFill>
                <a:latin typeface="Nunito" pitchFamily="2" charset="0"/>
              </a:rPr>
              <a:t>industries. His expertise is evident through successful</a:t>
            </a:r>
          </a:p>
          <a:p>
            <a:pPr algn="just"/>
            <a:r>
              <a:rPr lang="en-US" b="0" i="1" u="none" strike="noStrike" baseline="0" dirty="0">
                <a:solidFill>
                  <a:srgbClr val="000000"/>
                </a:solidFill>
                <a:latin typeface="Nunito" pitchFamily="2" charset="0"/>
              </a:rPr>
              <a:t>completion of numerous supervised and unsupervised</a:t>
            </a:r>
          </a:p>
          <a:p>
            <a:pPr algn="just"/>
            <a:r>
              <a:rPr lang="en-US" b="0" i="1" u="none" strike="noStrike" baseline="0" dirty="0">
                <a:solidFill>
                  <a:srgbClr val="000000"/>
                </a:solidFill>
                <a:latin typeface="Nunito" pitchFamily="2" charset="0"/>
              </a:rPr>
              <a:t>learning projects, which demonstrate his ability to</a:t>
            </a:r>
          </a:p>
          <a:p>
            <a:pPr algn="just"/>
            <a:r>
              <a:rPr lang="en-US" b="0" i="1" u="none" strike="noStrike" baseline="0" dirty="0">
                <a:solidFill>
                  <a:srgbClr val="000000"/>
                </a:solidFill>
                <a:latin typeface="Nunito" pitchFamily="2" charset="0"/>
              </a:rPr>
              <a:t>extract valuable information from data, develop accurate</a:t>
            </a:r>
          </a:p>
          <a:p>
            <a:pPr algn="just"/>
            <a:r>
              <a:rPr lang="en-US" b="0" i="1" u="none" strike="noStrike" baseline="0" dirty="0">
                <a:solidFill>
                  <a:srgbClr val="000000"/>
                </a:solidFill>
                <a:latin typeface="Nunito" pitchFamily="2" charset="0"/>
              </a:rPr>
              <a:t>models, and effectively communicate findings. With a</a:t>
            </a:r>
          </a:p>
          <a:p>
            <a:pPr algn="just"/>
            <a:r>
              <a:rPr lang="en-US" b="0" i="1" u="none" strike="noStrike" baseline="0" dirty="0">
                <a:solidFill>
                  <a:srgbClr val="000000"/>
                </a:solidFill>
                <a:latin typeface="Nunito" pitchFamily="2" charset="0"/>
              </a:rPr>
              <a:t>proven track record in multiple facets of data science,</a:t>
            </a:r>
          </a:p>
          <a:p>
            <a:pPr algn="just"/>
            <a:r>
              <a:rPr lang="en-US" b="0" i="1" u="none" strike="noStrike" baseline="0" dirty="0">
                <a:solidFill>
                  <a:srgbClr val="000000"/>
                </a:solidFill>
                <a:latin typeface="Nunito" pitchFamily="2" charset="0"/>
              </a:rPr>
              <a:t>Iqbal serves as a highly valuable asset to any team or</a:t>
            </a:r>
          </a:p>
          <a:p>
            <a:pPr algn="just"/>
            <a:r>
              <a:rPr lang="en-US" b="0" i="1" u="none" strike="noStrike" baseline="0" dirty="0">
                <a:solidFill>
                  <a:srgbClr val="000000"/>
                </a:solidFill>
                <a:latin typeface="Nunito" pitchFamily="2" charset="0"/>
              </a:rPr>
              <a:t>organization seeking expertise in data-driven decision</a:t>
            </a:r>
          </a:p>
          <a:p>
            <a:pPr algn="just"/>
            <a:r>
              <a:rPr lang="en-US" b="0" i="1" u="none" strike="noStrike" baseline="0" dirty="0">
                <a:solidFill>
                  <a:srgbClr val="000000"/>
                </a:solidFill>
                <a:latin typeface="Nunito" pitchFamily="2" charset="0"/>
              </a:rPr>
              <a:t>making and problem-solving. </a:t>
            </a:r>
            <a:r>
              <a:rPr lang="en-US" sz="1217" dirty="0">
                <a:solidFill>
                  <a:schemeClr val="dk1"/>
                </a:solidFill>
                <a:latin typeface="Nunito"/>
                <a:ea typeface="Nunito"/>
                <a:cs typeface="Nunito"/>
                <a:sym typeface="Nunito"/>
              </a:rPr>
              <a:t>”</a:t>
            </a:r>
            <a:endParaRPr lang="en-US"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1061640" y="3323"/>
            <a:ext cx="6911154"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grpSp>
        <p:nvGrpSpPr>
          <p:cNvPr id="11" name="Group 10">
            <a:extLst>
              <a:ext uri="{FF2B5EF4-FFF2-40B4-BE49-F238E27FC236}">
                <a16:creationId xmlns:a16="http://schemas.microsoft.com/office/drawing/2014/main" id="{92AC7DFA-ECF0-F95A-676E-64708FFFD71D}"/>
              </a:ext>
            </a:extLst>
          </p:cNvPr>
          <p:cNvGrpSpPr/>
          <p:nvPr/>
        </p:nvGrpSpPr>
        <p:grpSpPr>
          <a:xfrm>
            <a:off x="7942880" y="770347"/>
            <a:ext cx="1201119" cy="731152"/>
            <a:chOff x="131737" y="828193"/>
            <a:chExt cx="1728060" cy="1037941"/>
          </a:xfrm>
        </p:grpSpPr>
        <p:pic>
          <p:nvPicPr>
            <p:cNvPr id="7" name="Graphic 6" descr="Target Audience">
              <a:extLst>
                <a:ext uri="{FF2B5EF4-FFF2-40B4-BE49-F238E27FC236}">
                  <a16:creationId xmlns:a16="http://schemas.microsoft.com/office/drawing/2014/main" id="{AC4E2277-E88C-3204-08C9-752EDC56D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18" y="864844"/>
              <a:ext cx="503696" cy="503696"/>
            </a:xfrm>
            <a:prstGeom prst="rect">
              <a:avLst/>
            </a:prstGeom>
          </p:spPr>
        </p:pic>
        <p:sp>
          <p:nvSpPr>
            <p:cNvPr id="9" name="Rectangle: Rounded Corners 8">
              <a:extLst>
                <a:ext uri="{FF2B5EF4-FFF2-40B4-BE49-F238E27FC236}">
                  <a16:creationId xmlns:a16="http://schemas.microsoft.com/office/drawing/2014/main" id="{1AFF48C1-8BF3-48F6-0852-9BB8B62EFA40}"/>
                </a:ext>
              </a:extLst>
            </p:cNvPr>
            <p:cNvSpPr/>
            <p:nvPr/>
          </p:nvSpPr>
          <p:spPr>
            <a:xfrm>
              <a:off x="309967" y="828193"/>
              <a:ext cx="1371600" cy="993168"/>
            </a:xfrm>
            <a:prstGeom prst="round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FC88F6-2044-FC63-073A-8F4B69E61145}"/>
                </a:ext>
              </a:extLst>
            </p:cNvPr>
            <p:cNvSpPr txBox="1"/>
            <p:nvPr/>
          </p:nvSpPr>
          <p:spPr>
            <a:xfrm>
              <a:off x="131737" y="1298139"/>
              <a:ext cx="1728060" cy="567995"/>
            </a:xfrm>
            <a:prstGeom prst="rect">
              <a:avLst/>
            </a:prstGeom>
            <a:noFill/>
          </p:spPr>
          <p:txBody>
            <a:bodyPr wrap="square" rtlCol="0">
              <a:spAutoFit/>
            </a:bodyPr>
            <a:lstStyle/>
            <a:p>
              <a:pPr algn="ctr"/>
              <a:r>
                <a:rPr lang="en-US" sz="1000" dirty="0"/>
                <a:t>Total User</a:t>
              </a:r>
            </a:p>
            <a:p>
              <a:pPr algn="ctr"/>
              <a:r>
                <a:rPr lang="en-US" sz="1000" dirty="0"/>
                <a:t>1000</a:t>
              </a:r>
            </a:p>
          </p:txBody>
        </p:sp>
      </p:grpSp>
      <p:pic>
        <p:nvPicPr>
          <p:cNvPr id="3" name="Picture 2">
            <a:extLst>
              <a:ext uri="{FF2B5EF4-FFF2-40B4-BE49-F238E27FC236}">
                <a16:creationId xmlns:a16="http://schemas.microsoft.com/office/drawing/2014/main" id="{3153B9BD-EFDC-5AD8-67B4-191C4DD4EF35}"/>
              </a:ext>
            </a:extLst>
          </p:cNvPr>
          <p:cNvPicPr>
            <a:picLocks noChangeAspect="1"/>
          </p:cNvPicPr>
          <p:nvPr/>
        </p:nvPicPr>
        <p:blipFill>
          <a:blip r:embed="rId5"/>
          <a:stretch>
            <a:fillRect/>
          </a:stretch>
        </p:blipFill>
        <p:spPr>
          <a:xfrm>
            <a:off x="23686" y="576023"/>
            <a:ext cx="4438847" cy="4532100"/>
          </a:xfrm>
          <a:prstGeom prst="rect">
            <a:avLst/>
          </a:prstGeom>
        </p:spPr>
      </p:pic>
      <p:sp>
        <p:nvSpPr>
          <p:cNvPr id="5" name="TextBox 4">
            <a:extLst>
              <a:ext uri="{FF2B5EF4-FFF2-40B4-BE49-F238E27FC236}">
                <a16:creationId xmlns:a16="http://schemas.microsoft.com/office/drawing/2014/main" id="{8D73FAE0-28A6-1687-85F1-5ED15658E07A}"/>
              </a:ext>
            </a:extLst>
          </p:cNvPr>
          <p:cNvSpPr txBox="1"/>
          <p:nvPr/>
        </p:nvSpPr>
        <p:spPr>
          <a:xfrm>
            <a:off x="4462532" y="1669679"/>
            <a:ext cx="4681467" cy="2677656"/>
          </a:xfrm>
          <a:prstGeom prst="rect">
            <a:avLst/>
          </a:prstGeom>
          <a:noFill/>
        </p:spPr>
        <p:txBody>
          <a:bodyPr wrap="square">
            <a:spAutoFit/>
          </a:bodyPr>
          <a:lstStyle/>
          <a:p>
            <a:r>
              <a:rPr lang="en-US" sz="2800" b="0" i="0" dirty="0">
                <a:solidFill>
                  <a:schemeClr val="tx1"/>
                </a:solidFill>
                <a:effectLst/>
                <a:latin typeface="Dosis" pitchFamily="2" charset="0"/>
              </a:rPr>
              <a:t>The chart shows that users who don't click on ads use more internet data, mostly between 200 to 250 MB, while users who click on ads use less data, typically between 100 to 150 MB.</a:t>
            </a:r>
            <a:endParaRPr lang="en-US" sz="2800" dirty="0">
              <a:solidFill>
                <a:schemeClr val="tx1"/>
              </a:solidFill>
              <a:latin typeface="Dosis" pitchFamily="2" charset="0"/>
            </a:endParaRPr>
          </a:p>
        </p:txBody>
      </p:sp>
    </p:spTree>
    <p:extLst>
      <p:ext uri="{BB962C8B-B14F-4D97-AF65-F5344CB8AC3E}">
        <p14:creationId xmlns:p14="http://schemas.microsoft.com/office/powerpoint/2010/main" val="4224095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1061640" y="3323"/>
            <a:ext cx="6911154"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31DB70B4-E252-3639-F1A8-87CB3BB9F39C}"/>
              </a:ext>
            </a:extLst>
          </p:cNvPr>
          <p:cNvPicPr>
            <a:picLocks noChangeAspect="1"/>
          </p:cNvPicPr>
          <p:nvPr/>
        </p:nvPicPr>
        <p:blipFill>
          <a:blip r:embed="rId3"/>
          <a:stretch>
            <a:fillRect/>
          </a:stretch>
        </p:blipFill>
        <p:spPr>
          <a:xfrm>
            <a:off x="0" y="576022"/>
            <a:ext cx="5946338" cy="4567477"/>
          </a:xfrm>
          <a:prstGeom prst="rect">
            <a:avLst/>
          </a:prstGeom>
        </p:spPr>
      </p:pic>
      <p:sp>
        <p:nvSpPr>
          <p:cNvPr id="12" name="TextBox 11">
            <a:extLst>
              <a:ext uri="{FF2B5EF4-FFF2-40B4-BE49-F238E27FC236}">
                <a16:creationId xmlns:a16="http://schemas.microsoft.com/office/drawing/2014/main" id="{28C7D3C0-44B9-4A73-5C82-6B8A7984DEE0}"/>
              </a:ext>
            </a:extLst>
          </p:cNvPr>
          <p:cNvSpPr txBox="1"/>
          <p:nvPr/>
        </p:nvSpPr>
        <p:spPr>
          <a:xfrm>
            <a:off x="5946338" y="1290100"/>
            <a:ext cx="3197662" cy="3139321"/>
          </a:xfrm>
          <a:prstGeom prst="rect">
            <a:avLst/>
          </a:prstGeom>
          <a:noFill/>
        </p:spPr>
        <p:txBody>
          <a:bodyPr wrap="square">
            <a:spAutoFit/>
          </a:bodyPr>
          <a:lstStyle/>
          <a:p>
            <a:pPr algn="just"/>
            <a:r>
              <a:rPr lang="en-US" sz="1800" b="0" i="0" dirty="0">
                <a:solidFill>
                  <a:schemeClr val="tx1"/>
                </a:solidFill>
                <a:effectLst/>
                <a:latin typeface="Dosis" pitchFamily="2" charset="0"/>
              </a:rPr>
              <a:t>This chart represents the correlation between the age column and internet usage, as well as the time spent. From both plots, we can conclude that there is a negative correlation between age and internet usage, as well as between age and time spent. In other words, as age increases, both internet usage and time spent tend to decrease.</a:t>
            </a:r>
            <a:endParaRPr lang="en-US" sz="1800" dirty="0">
              <a:solidFill>
                <a:schemeClr val="tx1"/>
              </a:solidFill>
              <a:latin typeface="Dosis" pitchFamily="2" charset="0"/>
            </a:endParaRPr>
          </a:p>
        </p:txBody>
      </p:sp>
    </p:spTree>
    <p:extLst>
      <p:ext uri="{BB962C8B-B14F-4D97-AF65-F5344CB8AC3E}">
        <p14:creationId xmlns:p14="http://schemas.microsoft.com/office/powerpoint/2010/main" val="12015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1061640" y="3323"/>
            <a:ext cx="6911154"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FF78D32D-5553-B52B-AF1E-053F3BDBFE9E}"/>
              </a:ext>
            </a:extLst>
          </p:cNvPr>
          <p:cNvPicPr>
            <a:picLocks noChangeAspect="1"/>
          </p:cNvPicPr>
          <p:nvPr/>
        </p:nvPicPr>
        <p:blipFill>
          <a:blip r:embed="rId3"/>
          <a:stretch>
            <a:fillRect/>
          </a:stretch>
        </p:blipFill>
        <p:spPr>
          <a:xfrm>
            <a:off x="-1" y="577241"/>
            <a:ext cx="5734373" cy="4566260"/>
          </a:xfrm>
          <a:prstGeom prst="rect">
            <a:avLst/>
          </a:prstGeom>
        </p:spPr>
      </p:pic>
      <p:sp>
        <p:nvSpPr>
          <p:cNvPr id="7" name="TextBox 6">
            <a:extLst>
              <a:ext uri="{FF2B5EF4-FFF2-40B4-BE49-F238E27FC236}">
                <a16:creationId xmlns:a16="http://schemas.microsoft.com/office/drawing/2014/main" id="{DCD2E9BD-21C4-71AA-B14A-8B657B6D7EDE}"/>
              </a:ext>
            </a:extLst>
          </p:cNvPr>
          <p:cNvSpPr txBox="1"/>
          <p:nvPr/>
        </p:nvSpPr>
        <p:spPr>
          <a:xfrm>
            <a:off x="5734372" y="1290710"/>
            <a:ext cx="3409628" cy="3139321"/>
          </a:xfrm>
          <a:prstGeom prst="rect">
            <a:avLst/>
          </a:prstGeom>
          <a:noFill/>
        </p:spPr>
        <p:txBody>
          <a:bodyPr wrap="square">
            <a:spAutoFit/>
          </a:bodyPr>
          <a:lstStyle/>
          <a:p>
            <a:pPr algn="just"/>
            <a:r>
              <a:rPr lang="en-US" sz="1800" b="0" i="0" dirty="0">
                <a:solidFill>
                  <a:schemeClr val="tx1"/>
                </a:solidFill>
                <a:effectLst/>
                <a:latin typeface="Dosis" pitchFamily="2" charset="0"/>
              </a:rPr>
              <a:t>Based on the chart, each feature has a relatively strong correlation with the target feature. Additionally, there are some features that show strong correlations with each other, such as internet usage with time spent, internet usage with age, and age with time spent. In other words, these features have a significant relationship with each other, and their values tend to change together.</a:t>
            </a:r>
            <a:endParaRPr lang="en-US" sz="1800" dirty="0">
              <a:solidFill>
                <a:schemeClr val="tx1"/>
              </a:solidFill>
              <a:latin typeface="Dosis" pitchFamily="2" charset="0"/>
            </a:endParaRPr>
          </a:p>
        </p:txBody>
      </p:sp>
    </p:spTree>
    <p:extLst>
      <p:ext uri="{BB962C8B-B14F-4D97-AF65-F5344CB8AC3E}">
        <p14:creationId xmlns:p14="http://schemas.microsoft.com/office/powerpoint/2010/main" val="28291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1061640" y="3323"/>
            <a:ext cx="6911154"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F8EE59D8-1255-0A16-8C2C-765440F6A244}"/>
              </a:ext>
            </a:extLst>
          </p:cNvPr>
          <p:cNvPicPr>
            <a:picLocks noChangeAspect="1"/>
          </p:cNvPicPr>
          <p:nvPr/>
        </p:nvPicPr>
        <p:blipFill>
          <a:blip r:embed="rId3"/>
          <a:stretch>
            <a:fillRect/>
          </a:stretch>
        </p:blipFill>
        <p:spPr>
          <a:xfrm>
            <a:off x="0" y="576024"/>
            <a:ext cx="5848735" cy="4564154"/>
          </a:xfrm>
          <a:prstGeom prst="rect">
            <a:avLst/>
          </a:prstGeom>
        </p:spPr>
      </p:pic>
      <p:sp>
        <p:nvSpPr>
          <p:cNvPr id="8" name="TextBox 7">
            <a:extLst>
              <a:ext uri="{FF2B5EF4-FFF2-40B4-BE49-F238E27FC236}">
                <a16:creationId xmlns:a16="http://schemas.microsoft.com/office/drawing/2014/main" id="{C7A2B269-2AD8-9228-8215-F5B38F270A17}"/>
              </a:ext>
            </a:extLst>
          </p:cNvPr>
          <p:cNvSpPr txBox="1"/>
          <p:nvPr/>
        </p:nvSpPr>
        <p:spPr>
          <a:xfrm>
            <a:off x="5848735" y="1334607"/>
            <a:ext cx="3295265" cy="3046988"/>
          </a:xfrm>
          <a:prstGeom prst="rect">
            <a:avLst/>
          </a:prstGeom>
          <a:noFill/>
        </p:spPr>
        <p:txBody>
          <a:bodyPr wrap="square">
            <a:spAutoFit/>
          </a:bodyPr>
          <a:lstStyle/>
          <a:p>
            <a:pPr algn="just"/>
            <a:r>
              <a:rPr lang="en-US" sz="1600" b="0" i="0" dirty="0">
                <a:solidFill>
                  <a:schemeClr val="tx1"/>
                </a:solidFill>
                <a:effectLst/>
                <a:latin typeface="Dosis" pitchFamily="2" charset="0"/>
              </a:rPr>
              <a:t>The correlation between independent features and the dependent feature (target feature = 'Clicked on Ad') can be seen more clearly in the adjacent chart. Among the four features, only the "age" feature has a positive correlation, which means that as the user's age increases, the likelihood of clicking on the ad also increases. On the other hand, for the other features, as their values increase, the probability of clicking on the ad decreases.</a:t>
            </a:r>
            <a:endParaRPr lang="en-US" sz="1600" dirty="0">
              <a:solidFill>
                <a:schemeClr val="tx1"/>
              </a:solidFill>
              <a:latin typeface="Dosis" pitchFamily="2" charset="0"/>
            </a:endParaRPr>
          </a:p>
        </p:txBody>
      </p:sp>
    </p:spTree>
    <p:extLst>
      <p:ext uri="{BB962C8B-B14F-4D97-AF65-F5344CB8AC3E}">
        <p14:creationId xmlns:p14="http://schemas.microsoft.com/office/powerpoint/2010/main" val="2329635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185980" y="2241058"/>
            <a:ext cx="8772040" cy="1100379"/>
          </a:xfrm>
          <a:prstGeom prst="rect">
            <a:avLst/>
          </a:prstGeom>
        </p:spPr>
        <p:txBody>
          <a:bodyPr spcFirstLastPara="1" wrap="square" lIns="91425" tIns="91425" rIns="91425" bIns="91425" anchor="t" anchorCtr="0">
            <a:normAutofit fontScale="62500" lnSpcReduction="20000"/>
          </a:bodyPr>
          <a:lstStyle/>
          <a:p>
            <a:pPr marL="114300" indent="0" algn="ctr">
              <a:buNone/>
            </a:pPr>
            <a:r>
              <a:rPr lang="en-US" sz="6600" b="1" dirty="0">
                <a:solidFill>
                  <a:schemeClr val="tx1"/>
                </a:solidFill>
                <a:latin typeface="Dosis" pitchFamily="2" charset="0"/>
                <a:sym typeface="Dosis"/>
              </a:rPr>
              <a:t>DATA CLEANING AND PREPROCESSING</a:t>
            </a:r>
          </a:p>
        </p:txBody>
      </p:sp>
    </p:spTree>
    <p:extLst>
      <p:ext uri="{BB962C8B-B14F-4D97-AF65-F5344CB8AC3E}">
        <p14:creationId xmlns:p14="http://schemas.microsoft.com/office/powerpoint/2010/main" val="311166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1061640" y="0"/>
            <a:ext cx="7028475" cy="573437"/>
          </a:xfrm>
          <a:prstGeom prst="rect">
            <a:avLst/>
          </a:prstGeom>
        </p:spPr>
        <p:txBody>
          <a:bodyPr spcFirstLastPara="1" wrap="square" lIns="91425" tIns="91425" rIns="91425" bIns="91425" anchor="t" anchorCtr="0">
            <a:normAutofit fontScale="40000" lnSpcReduction="20000"/>
          </a:bodyPr>
          <a:lstStyle/>
          <a:p>
            <a:pPr marL="114300" indent="0" algn="ctr">
              <a:buNone/>
            </a:pPr>
            <a:r>
              <a:rPr lang="en-US" sz="6600" b="1" dirty="0">
                <a:solidFill>
                  <a:schemeClr val="bg1"/>
                </a:solidFill>
                <a:latin typeface="Dosis" pitchFamily="2" charset="0"/>
                <a:sym typeface="Dosis"/>
              </a:rPr>
              <a:t>Data Cleansing and Preprocessing</a:t>
            </a:r>
          </a:p>
        </p:txBody>
      </p:sp>
      <p:sp>
        <p:nvSpPr>
          <p:cNvPr id="2" name="Flowchart: Connector 1">
            <a:extLst>
              <a:ext uri="{FF2B5EF4-FFF2-40B4-BE49-F238E27FC236}">
                <a16:creationId xmlns:a16="http://schemas.microsoft.com/office/drawing/2014/main" id="{B2A97AC2-2F9C-0F9F-A716-6A0CF1235A8C}"/>
              </a:ext>
            </a:extLst>
          </p:cNvPr>
          <p:cNvSpPr/>
          <p:nvPr/>
        </p:nvSpPr>
        <p:spPr>
          <a:xfrm>
            <a:off x="306273" y="1736892"/>
            <a:ext cx="1396544" cy="144134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70162C-7959-3D3B-7BFD-76FBBBDC1EF6}"/>
              </a:ext>
            </a:extLst>
          </p:cNvPr>
          <p:cNvSpPr txBox="1"/>
          <p:nvPr/>
        </p:nvSpPr>
        <p:spPr>
          <a:xfrm>
            <a:off x="300791" y="2190347"/>
            <a:ext cx="1409360" cy="523220"/>
          </a:xfrm>
          <a:prstGeom prst="rect">
            <a:avLst/>
          </a:prstGeom>
          <a:noFill/>
        </p:spPr>
        <p:txBody>
          <a:bodyPr wrap="none" rtlCol="0">
            <a:spAutoFit/>
          </a:bodyPr>
          <a:lstStyle/>
          <a:p>
            <a:pPr algn="ctr"/>
            <a:r>
              <a:rPr lang="en-US" dirty="0"/>
              <a:t>Handle Missing</a:t>
            </a:r>
          </a:p>
          <a:p>
            <a:pPr algn="ctr"/>
            <a:r>
              <a:rPr lang="en-US" dirty="0"/>
              <a:t>Value</a:t>
            </a:r>
          </a:p>
        </p:txBody>
      </p:sp>
      <p:pic>
        <p:nvPicPr>
          <p:cNvPr id="11" name="Graphic 10" descr="Line arrow Counter clockwise curve">
            <a:extLst>
              <a:ext uri="{FF2B5EF4-FFF2-40B4-BE49-F238E27FC236}">
                <a16:creationId xmlns:a16="http://schemas.microsoft.com/office/drawing/2014/main" id="{EEDF1C00-773D-2D33-BE23-989777546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598260" flipV="1">
            <a:off x="1223137" y="851758"/>
            <a:ext cx="1322522" cy="1322522"/>
          </a:xfrm>
          <a:prstGeom prst="rect">
            <a:avLst/>
          </a:prstGeom>
        </p:spPr>
      </p:pic>
      <p:sp>
        <p:nvSpPr>
          <p:cNvPr id="16" name="Flowchart: Connector 15">
            <a:extLst>
              <a:ext uri="{FF2B5EF4-FFF2-40B4-BE49-F238E27FC236}">
                <a16:creationId xmlns:a16="http://schemas.microsoft.com/office/drawing/2014/main" id="{E1B2FC0A-A661-F831-2C3F-E56560C2F2B8}"/>
              </a:ext>
            </a:extLst>
          </p:cNvPr>
          <p:cNvSpPr/>
          <p:nvPr/>
        </p:nvSpPr>
        <p:spPr>
          <a:xfrm>
            <a:off x="2106621" y="1736892"/>
            <a:ext cx="1396544" cy="144134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B64679F0-766B-1C28-AC58-818740CCCBBE}"/>
              </a:ext>
            </a:extLst>
          </p:cNvPr>
          <p:cNvSpPr/>
          <p:nvPr/>
        </p:nvSpPr>
        <p:spPr>
          <a:xfrm>
            <a:off x="3913089" y="1761944"/>
            <a:ext cx="1396544" cy="144134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DC4C6351-42D7-6222-8CE9-F9FC2B0D0203}"/>
              </a:ext>
            </a:extLst>
          </p:cNvPr>
          <p:cNvSpPr/>
          <p:nvPr/>
        </p:nvSpPr>
        <p:spPr>
          <a:xfrm>
            <a:off x="5713437" y="1761944"/>
            <a:ext cx="1396544" cy="144134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68381D62-70BD-DC47-5A0D-FBF9F2DEB26B}"/>
              </a:ext>
            </a:extLst>
          </p:cNvPr>
          <p:cNvSpPr/>
          <p:nvPr/>
        </p:nvSpPr>
        <p:spPr>
          <a:xfrm>
            <a:off x="7446664" y="1733715"/>
            <a:ext cx="1396544" cy="144134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Line arrow Counter clockwise curve">
            <a:extLst>
              <a:ext uri="{FF2B5EF4-FFF2-40B4-BE49-F238E27FC236}">
                <a16:creationId xmlns:a16="http://schemas.microsoft.com/office/drawing/2014/main" id="{8BB97B52-E3D3-12D9-97F3-E745CED276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598260" flipV="1">
            <a:off x="3092446" y="874230"/>
            <a:ext cx="1322522" cy="1322522"/>
          </a:xfrm>
          <a:prstGeom prst="rect">
            <a:avLst/>
          </a:prstGeom>
        </p:spPr>
      </p:pic>
      <p:pic>
        <p:nvPicPr>
          <p:cNvPr id="22" name="Graphic 21" descr="Line arrow Counter clockwise curve">
            <a:extLst>
              <a:ext uri="{FF2B5EF4-FFF2-40B4-BE49-F238E27FC236}">
                <a16:creationId xmlns:a16="http://schemas.microsoft.com/office/drawing/2014/main" id="{0D0A7634-F494-DB83-0F3F-6D1015F2B1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598260" flipV="1">
            <a:off x="4916094" y="874230"/>
            <a:ext cx="1322522" cy="1322522"/>
          </a:xfrm>
          <a:prstGeom prst="rect">
            <a:avLst/>
          </a:prstGeom>
        </p:spPr>
      </p:pic>
      <p:pic>
        <p:nvPicPr>
          <p:cNvPr id="23" name="Graphic 22" descr="Line arrow Counter clockwise curve">
            <a:extLst>
              <a:ext uri="{FF2B5EF4-FFF2-40B4-BE49-F238E27FC236}">
                <a16:creationId xmlns:a16="http://schemas.microsoft.com/office/drawing/2014/main" id="{8C6B769C-213A-2B9F-26D8-C21BBAA85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598260" flipV="1">
            <a:off x="6785403" y="896702"/>
            <a:ext cx="1322522" cy="1322522"/>
          </a:xfrm>
          <a:prstGeom prst="rect">
            <a:avLst/>
          </a:prstGeom>
        </p:spPr>
      </p:pic>
      <p:sp>
        <p:nvSpPr>
          <p:cNvPr id="24" name="TextBox 23">
            <a:extLst>
              <a:ext uri="{FF2B5EF4-FFF2-40B4-BE49-F238E27FC236}">
                <a16:creationId xmlns:a16="http://schemas.microsoft.com/office/drawing/2014/main" id="{237116A9-FB91-AA13-E6A3-18D662A95C45}"/>
              </a:ext>
            </a:extLst>
          </p:cNvPr>
          <p:cNvSpPr txBox="1"/>
          <p:nvPr/>
        </p:nvSpPr>
        <p:spPr>
          <a:xfrm>
            <a:off x="2213651" y="2192776"/>
            <a:ext cx="1180130" cy="523220"/>
          </a:xfrm>
          <a:prstGeom prst="rect">
            <a:avLst/>
          </a:prstGeom>
          <a:noFill/>
        </p:spPr>
        <p:txBody>
          <a:bodyPr wrap="none" rtlCol="0">
            <a:spAutoFit/>
          </a:bodyPr>
          <a:lstStyle/>
          <a:p>
            <a:pPr algn="ctr"/>
            <a:r>
              <a:rPr lang="en-US" dirty="0"/>
              <a:t>Handle Data</a:t>
            </a:r>
          </a:p>
          <a:p>
            <a:pPr algn="ctr"/>
            <a:r>
              <a:rPr lang="en-US" dirty="0"/>
              <a:t>Duplicate</a:t>
            </a:r>
          </a:p>
        </p:txBody>
      </p:sp>
      <p:sp>
        <p:nvSpPr>
          <p:cNvPr id="25" name="TextBox 24">
            <a:extLst>
              <a:ext uri="{FF2B5EF4-FFF2-40B4-BE49-F238E27FC236}">
                <a16:creationId xmlns:a16="http://schemas.microsoft.com/office/drawing/2014/main" id="{621F3604-9362-F1F6-84F6-580432F59E23}"/>
              </a:ext>
            </a:extLst>
          </p:cNvPr>
          <p:cNvSpPr txBox="1"/>
          <p:nvPr/>
        </p:nvSpPr>
        <p:spPr>
          <a:xfrm>
            <a:off x="4038417" y="2190347"/>
            <a:ext cx="1140056" cy="523220"/>
          </a:xfrm>
          <a:prstGeom prst="rect">
            <a:avLst/>
          </a:prstGeom>
          <a:noFill/>
        </p:spPr>
        <p:txBody>
          <a:bodyPr wrap="none" rtlCol="0">
            <a:spAutoFit/>
          </a:bodyPr>
          <a:lstStyle/>
          <a:p>
            <a:pPr algn="ctr"/>
            <a:r>
              <a:rPr lang="en-US" dirty="0"/>
              <a:t>Feature</a:t>
            </a:r>
          </a:p>
          <a:p>
            <a:pPr algn="ctr"/>
            <a:r>
              <a:rPr lang="en-US" dirty="0"/>
              <a:t>Engineering</a:t>
            </a:r>
          </a:p>
        </p:txBody>
      </p:sp>
      <p:sp>
        <p:nvSpPr>
          <p:cNvPr id="27" name="TextBox 26">
            <a:extLst>
              <a:ext uri="{FF2B5EF4-FFF2-40B4-BE49-F238E27FC236}">
                <a16:creationId xmlns:a16="http://schemas.microsoft.com/office/drawing/2014/main" id="{A20C3C29-B2AD-DA17-881C-EF5C5F03F3A4}"/>
              </a:ext>
            </a:extLst>
          </p:cNvPr>
          <p:cNvSpPr txBox="1"/>
          <p:nvPr/>
        </p:nvSpPr>
        <p:spPr>
          <a:xfrm>
            <a:off x="5965372" y="2195483"/>
            <a:ext cx="931665" cy="523220"/>
          </a:xfrm>
          <a:prstGeom prst="rect">
            <a:avLst/>
          </a:prstGeom>
          <a:noFill/>
        </p:spPr>
        <p:txBody>
          <a:bodyPr wrap="none" rtlCol="0">
            <a:spAutoFit/>
          </a:bodyPr>
          <a:lstStyle/>
          <a:p>
            <a:pPr algn="ctr"/>
            <a:r>
              <a:rPr lang="en-US" dirty="0"/>
              <a:t>Feature</a:t>
            </a:r>
          </a:p>
          <a:p>
            <a:pPr algn="ctr"/>
            <a:r>
              <a:rPr lang="en-US" dirty="0"/>
              <a:t>Encoding</a:t>
            </a:r>
          </a:p>
        </p:txBody>
      </p:sp>
      <p:sp>
        <p:nvSpPr>
          <p:cNvPr id="28" name="TextBox 27">
            <a:extLst>
              <a:ext uri="{FF2B5EF4-FFF2-40B4-BE49-F238E27FC236}">
                <a16:creationId xmlns:a16="http://schemas.microsoft.com/office/drawing/2014/main" id="{1759E3A7-708F-7B32-D53F-1CCA949A6423}"/>
              </a:ext>
            </a:extLst>
          </p:cNvPr>
          <p:cNvSpPr txBox="1"/>
          <p:nvPr/>
        </p:nvSpPr>
        <p:spPr>
          <a:xfrm>
            <a:off x="7564653" y="2193054"/>
            <a:ext cx="1199366" cy="523220"/>
          </a:xfrm>
          <a:prstGeom prst="rect">
            <a:avLst/>
          </a:prstGeom>
          <a:noFill/>
        </p:spPr>
        <p:txBody>
          <a:bodyPr wrap="none" rtlCol="0">
            <a:spAutoFit/>
          </a:bodyPr>
          <a:lstStyle/>
          <a:p>
            <a:pPr algn="ctr"/>
            <a:r>
              <a:rPr lang="en-US" dirty="0"/>
              <a:t>Split Feature</a:t>
            </a:r>
          </a:p>
          <a:p>
            <a:pPr algn="ctr"/>
            <a:r>
              <a:rPr lang="en-US" dirty="0"/>
              <a:t>And Target</a:t>
            </a:r>
          </a:p>
        </p:txBody>
      </p:sp>
      <p:sp>
        <p:nvSpPr>
          <p:cNvPr id="30" name="TextBox 29">
            <a:extLst>
              <a:ext uri="{FF2B5EF4-FFF2-40B4-BE49-F238E27FC236}">
                <a16:creationId xmlns:a16="http://schemas.microsoft.com/office/drawing/2014/main" id="{D10CC4A5-F0D1-48CE-49EB-A41894130225}"/>
              </a:ext>
            </a:extLst>
          </p:cNvPr>
          <p:cNvSpPr txBox="1"/>
          <p:nvPr/>
        </p:nvSpPr>
        <p:spPr>
          <a:xfrm>
            <a:off x="383221" y="3203286"/>
            <a:ext cx="1242648" cy="738664"/>
          </a:xfrm>
          <a:prstGeom prst="rect">
            <a:avLst/>
          </a:prstGeom>
          <a:noFill/>
        </p:spPr>
        <p:txBody>
          <a:bodyPr wrap="none" rtlCol="0">
            <a:spAutoFit/>
          </a:bodyPr>
          <a:lstStyle/>
          <a:p>
            <a:pPr marL="171450" indent="-171450">
              <a:buFont typeface="Arial" panose="020B0604020202020204" pitchFamily="34" charset="0"/>
              <a:buChar char="•"/>
            </a:pPr>
            <a:r>
              <a:rPr lang="en-US" sz="1050" dirty="0"/>
              <a:t>Time Spent</a:t>
            </a:r>
          </a:p>
          <a:p>
            <a:pPr marL="171450" indent="-171450">
              <a:buFont typeface="Arial" panose="020B0604020202020204" pitchFamily="34" charset="0"/>
              <a:buChar char="•"/>
            </a:pPr>
            <a:r>
              <a:rPr lang="en-US" sz="1050" dirty="0"/>
              <a:t>Income</a:t>
            </a:r>
          </a:p>
          <a:p>
            <a:pPr marL="171450" indent="-171450">
              <a:buFont typeface="Arial" panose="020B0604020202020204" pitchFamily="34" charset="0"/>
              <a:buChar char="•"/>
            </a:pPr>
            <a:r>
              <a:rPr lang="en-US" sz="1050" dirty="0"/>
              <a:t>Internet Usage</a:t>
            </a:r>
          </a:p>
          <a:p>
            <a:pPr marL="171450" indent="-171450">
              <a:buFont typeface="Arial" panose="020B0604020202020204" pitchFamily="34" charset="0"/>
              <a:buChar char="•"/>
            </a:pPr>
            <a:r>
              <a:rPr lang="en-US" sz="1050" dirty="0"/>
              <a:t>Gender</a:t>
            </a:r>
          </a:p>
        </p:txBody>
      </p:sp>
      <p:sp>
        <p:nvSpPr>
          <p:cNvPr id="31" name="TextBox 30">
            <a:extLst>
              <a:ext uri="{FF2B5EF4-FFF2-40B4-BE49-F238E27FC236}">
                <a16:creationId xmlns:a16="http://schemas.microsoft.com/office/drawing/2014/main" id="{732B8B39-EEF7-921C-0584-D3994EE49BD6}"/>
              </a:ext>
            </a:extLst>
          </p:cNvPr>
          <p:cNvSpPr txBox="1"/>
          <p:nvPr/>
        </p:nvSpPr>
        <p:spPr>
          <a:xfrm>
            <a:off x="3931166" y="3203286"/>
            <a:ext cx="1380506" cy="1061829"/>
          </a:xfrm>
          <a:prstGeom prst="rect">
            <a:avLst/>
          </a:prstGeom>
          <a:noFill/>
        </p:spPr>
        <p:txBody>
          <a:bodyPr wrap="none" rtlCol="0">
            <a:spAutoFit/>
          </a:bodyPr>
          <a:lstStyle/>
          <a:p>
            <a:r>
              <a:rPr lang="en-US" sz="1050" dirty="0"/>
              <a:t>Extract Timestamp :</a:t>
            </a:r>
          </a:p>
          <a:p>
            <a:pPr marL="171450" indent="-171450">
              <a:buFont typeface="Arial" panose="020B0604020202020204" pitchFamily="34" charset="0"/>
              <a:buChar char="•"/>
            </a:pPr>
            <a:r>
              <a:rPr lang="en-US" sz="1050" dirty="0"/>
              <a:t>years</a:t>
            </a:r>
          </a:p>
          <a:p>
            <a:pPr marL="171450" indent="-171450">
              <a:buFont typeface="Arial" panose="020B0604020202020204" pitchFamily="34" charset="0"/>
              <a:buChar char="•"/>
            </a:pPr>
            <a:r>
              <a:rPr lang="en-US" sz="1050" dirty="0"/>
              <a:t>months</a:t>
            </a:r>
          </a:p>
          <a:p>
            <a:pPr marL="171450" indent="-171450">
              <a:buFont typeface="Arial" panose="020B0604020202020204" pitchFamily="34" charset="0"/>
              <a:buChar char="•"/>
            </a:pPr>
            <a:r>
              <a:rPr lang="en-US" sz="1050" dirty="0"/>
              <a:t>weeks</a:t>
            </a:r>
          </a:p>
          <a:p>
            <a:pPr marL="171450" indent="-171450">
              <a:buFont typeface="Arial" panose="020B0604020202020204" pitchFamily="34" charset="0"/>
              <a:buChar char="•"/>
            </a:pPr>
            <a:r>
              <a:rPr lang="en-US" sz="1050" dirty="0"/>
              <a:t>days</a:t>
            </a:r>
          </a:p>
          <a:p>
            <a:pPr marL="171450" indent="-171450">
              <a:buFont typeface="Arial" panose="020B0604020202020204" pitchFamily="34" charset="0"/>
              <a:buChar char="•"/>
            </a:pPr>
            <a:endParaRPr lang="en-US" sz="1050" dirty="0"/>
          </a:p>
        </p:txBody>
      </p:sp>
      <p:sp>
        <p:nvSpPr>
          <p:cNvPr id="33" name="TextBox 32">
            <a:extLst>
              <a:ext uri="{FF2B5EF4-FFF2-40B4-BE49-F238E27FC236}">
                <a16:creationId xmlns:a16="http://schemas.microsoft.com/office/drawing/2014/main" id="{0C2820AD-379F-AE24-FE46-4B941AB4D67D}"/>
              </a:ext>
            </a:extLst>
          </p:cNvPr>
          <p:cNvSpPr txBox="1"/>
          <p:nvPr/>
        </p:nvSpPr>
        <p:spPr>
          <a:xfrm>
            <a:off x="5895640" y="3175057"/>
            <a:ext cx="1071127" cy="900246"/>
          </a:xfrm>
          <a:prstGeom prst="rect">
            <a:avLst/>
          </a:prstGeom>
          <a:noFill/>
        </p:spPr>
        <p:txBody>
          <a:bodyPr wrap="none" rtlCol="0">
            <a:spAutoFit/>
          </a:bodyPr>
          <a:lstStyle/>
          <a:p>
            <a:pPr marL="171450" indent="-171450">
              <a:buFont typeface="Arial" panose="020B0604020202020204" pitchFamily="34" charset="0"/>
              <a:buChar char="•"/>
            </a:pPr>
            <a:r>
              <a:rPr lang="en-US" sz="1050" dirty="0"/>
              <a:t>Gender</a:t>
            </a:r>
          </a:p>
          <a:p>
            <a:pPr marL="171450" indent="-171450">
              <a:buFont typeface="Arial" panose="020B0604020202020204" pitchFamily="34" charset="0"/>
              <a:buChar char="•"/>
            </a:pPr>
            <a:r>
              <a:rPr lang="en-US" sz="1050" dirty="0"/>
              <a:t>Clicked Ads</a:t>
            </a:r>
          </a:p>
          <a:p>
            <a:pPr marL="171450" indent="-171450">
              <a:buFont typeface="Arial" panose="020B0604020202020204" pitchFamily="34" charset="0"/>
              <a:buChar char="•"/>
            </a:pPr>
            <a:r>
              <a:rPr lang="en-US" sz="1050" dirty="0"/>
              <a:t>City</a:t>
            </a:r>
          </a:p>
          <a:p>
            <a:pPr marL="171450" indent="-171450">
              <a:buFont typeface="Arial" panose="020B0604020202020204" pitchFamily="34" charset="0"/>
              <a:buChar char="•"/>
            </a:pPr>
            <a:r>
              <a:rPr lang="en-US" sz="1050" dirty="0"/>
              <a:t>Province</a:t>
            </a:r>
          </a:p>
          <a:p>
            <a:pPr marL="171450" indent="-171450">
              <a:buFont typeface="Arial" panose="020B0604020202020204" pitchFamily="34" charset="0"/>
              <a:buChar char="•"/>
            </a:pPr>
            <a:r>
              <a:rPr lang="en-US" sz="1050" dirty="0"/>
              <a:t>Category</a:t>
            </a:r>
          </a:p>
        </p:txBody>
      </p:sp>
      <p:sp>
        <p:nvSpPr>
          <p:cNvPr id="34" name="TextBox 33">
            <a:extLst>
              <a:ext uri="{FF2B5EF4-FFF2-40B4-BE49-F238E27FC236}">
                <a16:creationId xmlns:a16="http://schemas.microsoft.com/office/drawing/2014/main" id="{A3877054-CE5C-4FDA-02B1-18BD6AC60CE7}"/>
              </a:ext>
            </a:extLst>
          </p:cNvPr>
          <p:cNvSpPr txBox="1"/>
          <p:nvPr/>
        </p:nvSpPr>
        <p:spPr>
          <a:xfrm>
            <a:off x="7446664" y="3170195"/>
            <a:ext cx="1532628" cy="1869743"/>
          </a:xfrm>
          <a:prstGeom prst="rect">
            <a:avLst/>
          </a:prstGeom>
          <a:noFill/>
        </p:spPr>
        <p:txBody>
          <a:bodyPr wrap="square" rtlCol="0">
            <a:spAutoFit/>
          </a:bodyPr>
          <a:lstStyle/>
          <a:p>
            <a:pPr marL="228600" indent="-228600">
              <a:buFont typeface="+mj-lt"/>
              <a:buAutoNum type="arabicPeriod"/>
            </a:pPr>
            <a:r>
              <a:rPr lang="en-US" sz="1050" b="1" dirty="0"/>
              <a:t>X (Feature) </a:t>
            </a:r>
            <a:r>
              <a:rPr lang="en-US" sz="1050" dirty="0"/>
              <a:t>:</a:t>
            </a:r>
          </a:p>
          <a:p>
            <a:r>
              <a:rPr lang="en-US" sz="1050" dirty="0"/>
              <a:t>Time Spent, Age, Income, Internet Usage, Gender, City, Province, Category, </a:t>
            </a:r>
            <a:r>
              <a:rPr lang="en-US" sz="1050" dirty="0" err="1"/>
              <a:t>Bulan</a:t>
            </a:r>
            <a:r>
              <a:rPr lang="en-US" sz="1050" dirty="0"/>
              <a:t>, Pekan, </a:t>
            </a:r>
            <a:r>
              <a:rPr lang="en-US" sz="1050" dirty="0" err="1"/>
              <a:t>Tanggal</a:t>
            </a:r>
            <a:r>
              <a:rPr lang="en-US" sz="1050" dirty="0"/>
              <a:t>.</a:t>
            </a:r>
          </a:p>
          <a:p>
            <a:endParaRPr lang="en-US" sz="1050" dirty="0"/>
          </a:p>
          <a:p>
            <a:pPr marL="228600" indent="-228600">
              <a:buFont typeface="+mj-lt"/>
              <a:buAutoNum type="arabicPeriod" startAt="2"/>
            </a:pPr>
            <a:r>
              <a:rPr lang="en-US" sz="1050" b="1" dirty="0"/>
              <a:t>y (Target) :</a:t>
            </a:r>
          </a:p>
          <a:p>
            <a:r>
              <a:rPr lang="en-US" sz="1050" dirty="0"/>
              <a:t>Click ads</a:t>
            </a:r>
          </a:p>
          <a:p>
            <a:endParaRPr lang="en-US" sz="1050" dirty="0"/>
          </a:p>
        </p:txBody>
      </p:sp>
    </p:spTree>
    <p:extLst>
      <p:ext uri="{BB962C8B-B14F-4D97-AF65-F5344CB8AC3E}">
        <p14:creationId xmlns:p14="http://schemas.microsoft.com/office/powerpoint/2010/main" val="1595289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0" y="1986592"/>
            <a:ext cx="9144000" cy="1170315"/>
          </a:xfrm>
          <a:prstGeom prst="rect">
            <a:avLst/>
          </a:prstGeom>
        </p:spPr>
        <p:txBody>
          <a:bodyPr spcFirstLastPara="1" wrap="square" lIns="91425" tIns="91425" rIns="91425" bIns="91425" anchor="t" anchorCtr="0">
            <a:noAutofit/>
          </a:bodyPr>
          <a:lstStyle/>
          <a:p>
            <a:pPr marL="114300" indent="0" algn="ctr">
              <a:buNone/>
            </a:pPr>
            <a:r>
              <a:rPr lang="en-US" sz="6100" b="1" dirty="0">
                <a:solidFill>
                  <a:schemeClr val="tx1"/>
                </a:solidFill>
                <a:latin typeface="Dosis" pitchFamily="2" charset="0"/>
                <a:sym typeface="Dosis"/>
              </a:rPr>
              <a:t>THANK YOU</a:t>
            </a:r>
          </a:p>
        </p:txBody>
      </p:sp>
      <p:pic>
        <p:nvPicPr>
          <p:cNvPr id="1026" name="Picture 2" descr="Growink | Grow Karir">
            <a:extLst>
              <a:ext uri="{FF2B5EF4-FFF2-40B4-BE49-F238E27FC236}">
                <a16:creationId xmlns:a16="http://schemas.microsoft.com/office/drawing/2014/main" id="{124A3ED9-D65D-FFC3-7461-7293C1241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061640" cy="63698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8;p26">
            <a:extLst>
              <a:ext uri="{FF2B5EF4-FFF2-40B4-BE49-F238E27FC236}">
                <a16:creationId xmlns:a16="http://schemas.microsoft.com/office/drawing/2014/main" id="{6E77267D-D4E6-98D1-E7BB-5303255F2485}"/>
              </a:ext>
            </a:extLst>
          </p:cNvPr>
          <p:cNvSpPr txBox="1">
            <a:spLocks/>
          </p:cNvSpPr>
          <p:nvPr/>
        </p:nvSpPr>
        <p:spPr>
          <a:xfrm>
            <a:off x="46494" y="4458469"/>
            <a:ext cx="2637295" cy="636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2000" dirty="0">
                <a:solidFill>
                  <a:schemeClr val="tx1"/>
                </a:solidFill>
                <a:latin typeface="Dosis" pitchFamily="2" charset="0"/>
                <a:sym typeface="Dosis"/>
              </a:rPr>
              <a:t>Click icon for the code :</a:t>
            </a:r>
          </a:p>
        </p:txBody>
      </p:sp>
      <p:pic>
        <p:nvPicPr>
          <p:cNvPr id="5" name="Graphic 4" descr="Open folder">
            <a:hlinkClick r:id="rId4"/>
            <a:extLst>
              <a:ext uri="{FF2B5EF4-FFF2-40B4-BE49-F238E27FC236}">
                <a16:creationId xmlns:a16="http://schemas.microsoft.com/office/drawing/2014/main" id="{EC8F74C6-72C1-5DE4-5691-3C12265156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2996" y="4506517"/>
            <a:ext cx="465979" cy="465979"/>
          </a:xfrm>
          <a:prstGeom prst="rect">
            <a:avLst/>
          </a:prstGeom>
        </p:spPr>
      </p:pic>
    </p:spTree>
    <p:extLst>
      <p:ext uri="{BB962C8B-B14F-4D97-AF65-F5344CB8AC3E}">
        <p14:creationId xmlns:p14="http://schemas.microsoft.com/office/powerpoint/2010/main" val="3062247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311700" y="1868347"/>
            <a:ext cx="8520600" cy="1406806"/>
          </a:xfrm>
          <a:prstGeom prst="rect">
            <a:avLst/>
          </a:prstGeom>
        </p:spPr>
        <p:txBody>
          <a:bodyPr spcFirstLastPara="1" wrap="square" lIns="91425" tIns="91425" rIns="91425" bIns="91425" anchor="t" anchorCtr="0">
            <a:normAutofit/>
          </a:bodyPr>
          <a:lstStyle/>
          <a:p>
            <a:pPr marL="114300" indent="0" algn="just">
              <a:buNone/>
            </a:pPr>
            <a:r>
              <a:rPr lang="en-US" sz="6600" b="1" dirty="0">
                <a:solidFill>
                  <a:schemeClr val="tx1"/>
                </a:solidFill>
                <a:latin typeface="Dosis" pitchFamily="2" charset="0"/>
                <a:sym typeface="Dosis"/>
              </a:rPr>
              <a:t>PROJECT BACKGROUND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1061640" y="3323"/>
            <a:ext cx="7020726"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Company Background</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239865"/>
            <a:ext cx="8520600" cy="2440983"/>
          </a:xfrm>
          <a:prstGeom prst="rect">
            <a:avLst/>
          </a:prstGeom>
        </p:spPr>
        <p:txBody>
          <a:bodyPr spcFirstLastPara="1" wrap="square" lIns="91425" tIns="91425" rIns="91425" bIns="91425" anchor="t" anchorCtr="0">
            <a:noAutofit/>
          </a:bodyPr>
          <a:lstStyle/>
          <a:p>
            <a:pPr marL="114300" indent="0" algn="ctr">
              <a:buNone/>
            </a:pPr>
            <a:r>
              <a:rPr lang="en-US" sz="2400" b="0" i="0" dirty="0">
                <a:solidFill>
                  <a:schemeClr val="tx1"/>
                </a:solidFill>
                <a:effectLst/>
                <a:latin typeface="Dosis" pitchFamily="2" charset="0"/>
              </a:rPr>
              <a:t>“In the world of digital marketing, online ads are essential for promoting products and services. To improve ad effectiveness, companies use machine learning to understand customer behavior and preferences.</a:t>
            </a:r>
          </a:p>
          <a:p>
            <a:pPr marL="114300" indent="0" algn="ctr">
              <a:buNone/>
            </a:pPr>
            <a:endParaRPr lang="en-US" sz="2400" dirty="0">
              <a:solidFill>
                <a:schemeClr val="tx1"/>
              </a:solidFill>
              <a:latin typeface="Dosis" pitchFamily="2" charset="0"/>
            </a:endParaRPr>
          </a:p>
          <a:p>
            <a:pPr marL="114300" indent="0" algn="ctr">
              <a:buNone/>
            </a:pPr>
            <a:r>
              <a:rPr lang="en-US" sz="2400" b="0" i="0" dirty="0">
                <a:solidFill>
                  <a:schemeClr val="tx1"/>
                </a:solidFill>
                <a:effectLst/>
                <a:latin typeface="Dosis" pitchFamily="2" charset="0"/>
              </a:rPr>
              <a:t>By analyzing customer behavior, companies can figure out which ads are more likely to catch their attention and interest, enabling them to show more relevant ads.”</a:t>
            </a:r>
            <a:endParaRPr lang="en-US" sz="2400" dirty="0">
              <a:solidFill>
                <a:schemeClr val="tx1"/>
              </a:solidFill>
              <a:latin typeface="Dosis" pitchFamily="2" charset="0"/>
              <a:sym typeface="Dosis"/>
            </a:endParaRPr>
          </a:p>
        </p:txBody>
      </p:sp>
    </p:spTree>
    <p:extLst>
      <p:ext uri="{BB962C8B-B14F-4D97-AF65-F5344CB8AC3E}">
        <p14:creationId xmlns:p14="http://schemas.microsoft.com/office/powerpoint/2010/main" val="226866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1061640" y="3323"/>
            <a:ext cx="6911154"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Goals</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1184329" y="895828"/>
            <a:ext cx="2216258" cy="1025962"/>
          </a:xfrm>
          <a:prstGeom prst="rect">
            <a:avLst/>
          </a:prstGeom>
        </p:spPr>
        <p:txBody>
          <a:bodyPr spcFirstLastPara="1" wrap="square" lIns="91425" tIns="91425" rIns="91425" bIns="91425" anchor="t" anchorCtr="0">
            <a:normAutofit/>
          </a:bodyPr>
          <a:lstStyle/>
          <a:p>
            <a:pPr marL="114300" indent="0">
              <a:buNone/>
            </a:pPr>
            <a:r>
              <a:rPr lang="en-US" sz="4800" b="1" i="0" dirty="0">
                <a:solidFill>
                  <a:schemeClr val="tx1"/>
                </a:solidFill>
                <a:effectLst/>
                <a:latin typeface="Dosis" pitchFamily="2" charset="0"/>
              </a:rPr>
              <a:t>Goals</a:t>
            </a:r>
            <a:r>
              <a:rPr lang="en-US" sz="4800" b="1" dirty="0">
                <a:solidFill>
                  <a:schemeClr val="tx1"/>
                </a:solidFill>
                <a:latin typeface="Dosis" pitchFamily="2" charset="0"/>
              </a:rPr>
              <a:t>?</a:t>
            </a:r>
            <a:endParaRPr lang="en-US" sz="4800" b="1" dirty="0">
              <a:solidFill>
                <a:schemeClr val="tx1"/>
              </a:solidFill>
              <a:latin typeface="Dosis" pitchFamily="2" charset="0"/>
              <a:sym typeface="Dosis"/>
            </a:endParaRPr>
          </a:p>
        </p:txBody>
      </p:sp>
      <p:sp>
        <p:nvSpPr>
          <p:cNvPr id="3" name="Google Shape;108;p26">
            <a:extLst>
              <a:ext uri="{FF2B5EF4-FFF2-40B4-BE49-F238E27FC236}">
                <a16:creationId xmlns:a16="http://schemas.microsoft.com/office/drawing/2014/main" id="{A35D9747-348F-9C4D-2900-AFEF765E4F67}"/>
              </a:ext>
            </a:extLst>
          </p:cNvPr>
          <p:cNvSpPr txBox="1">
            <a:spLocks/>
          </p:cNvSpPr>
          <p:nvPr/>
        </p:nvSpPr>
        <p:spPr>
          <a:xfrm>
            <a:off x="455909" y="2185260"/>
            <a:ext cx="7689742" cy="2371242"/>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3600" b="0" i="0" dirty="0">
                <a:solidFill>
                  <a:schemeClr val="tx1"/>
                </a:solidFill>
                <a:effectLst/>
                <a:latin typeface="Dosis" pitchFamily="2" charset="0"/>
              </a:rPr>
              <a:t>is to create a machine learning model that sorts customers based on their chances of clicking on specific ads. This way, the project aims to gain valuable insights into different customer types and their responses to ads.</a:t>
            </a:r>
          </a:p>
        </p:txBody>
      </p:sp>
      <p:pic>
        <p:nvPicPr>
          <p:cNvPr id="4" name="Graphic 3" descr="Bullseye">
            <a:extLst>
              <a:ext uri="{FF2B5EF4-FFF2-40B4-BE49-F238E27FC236}">
                <a16:creationId xmlns:a16="http://schemas.microsoft.com/office/drawing/2014/main" id="{FB886C77-DBE5-B585-644D-B3780321C3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929" y="895828"/>
            <a:ext cx="914400" cy="914400"/>
          </a:xfrm>
          <a:prstGeom prst="rect">
            <a:avLst/>
          </a:prstGeom>
        </p:spPr>
      </p:pic>
    </p:spTree>
    <p:extLst>
      <p:ext uri="{BB962C8B-B14F-4D97-AF65-F5344CB8AC3E}">
        <p14:creationId xmlns:p14="http://schemas.microsoft.com/office/powerpoint/2010/main" val="224846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1061640" y="3323"/>
            <a:ext cx="6911154"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Introduction</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201477" y="895828"/>
            <a:ext cx="8601559" cy="1521908"/>
          </a:xfrm>
          <a:prstGeom prst="rect">
            <a:avLst/>
          </a:prstGeom>
        </p:spPr>
        <p:txBody>
          <a:bodyPr spcFirstLastPara="1" wrap="square" lIns="91425" tIns="91425" rIns="91425" bIns="91425" anchor="t" anchorCtr="0">
            <a:normAutofit/>
          </a:bodyPr>
          <a:lstStyle/>
          <a:p>
            <a:pPr marL="114300" indent="0">
              <a:buNone/>
            </a:pPr>
            <a:r>
              <a:rPr lang="en-US" sz="4800" b="1" i="0" dirty="0">
                <a:solidFill>
                  <a:schemeClr val="tx1"/>
                </a:solidFill>
                <a:effectLst/>
                <a:latin typeface="Dosis" pitchFamily="2" charset="0"/>
              </a:rPr>
              <a:t>The Main Issue/Proble</a:t>
            </a:r>
            <a:r>
              <a:rPr lang="en-US" sz="4800" b="1" dirty="0">
                <a:solidFill>
                  <a:schemeClr val="tx1"/>
                </a:solidFill>
                <a:latin typeface="Dosis" pitchFamily="2" charset="0"/>
              </a:rPr>
              <a:t>m?</a:t>
            </a:r>
            <a:endParaRPr lang="en-US" sz="4800" b="1" dirty="0">
              <a:solidFill>
                <a:schemeClr val="tx1"/>
              </a:solidFill>
              <a:latin typeface="Dosis" pitchFamily="2" charset="0"/>
              <a:sym typeface="Dosis"/>
            </a:endParaRPr>
          </a:p>
        </p:txBody>
      </p:sp>
      <p:sp>
        <p:nvSpPr>
          <p:cNvPr id="3" name="Google Shape;108;p26">
            <a:extLst>
              <a:ext uri="{FF2B5EF4-FFF2-40B4-BE49-F238E27FC236}">
                <a16:creationId xmlns:a16="http://schemas.microsoft.com/office/drawing/2014/main" id="{A35D9747-348F-9C4D-2900-AFEF765E4F67}"/>
              </a:ext>
            </a:extLst>
          </p:cNvPr>
          <p:cNvSpPr txBox="1">
            <a:spLocks/>
          </p:cNvSpPr>
          <p:nvPr/>
        </p:nvSpPr>
        <p:spPr>
          <a:xfrm>
            <a:off x="0" y="2340244"/>
            <a:ext cx="7689742" cy="237124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None/>
            </a:pPr>
            <a:r>
              <a:rPr lang="en-US" sz="3600" b="0" i="0" dirty="0">
                <a:solidFill>
                  <a:schemeClr val="tx1"/>
                </a:solidFill>
                <a:effectLst/>
                <a:latin typeface="Dosis" pitchFamily="2" charset="0"/>
              </a:rPr>
              <a:t>“How to identify and classify customers based on their likelihood to click on specific ads.”</a:t>
            </a:r>
          </a:p>
        </p:txBody>
      </p:sp>
      <p:pic>
        <p:nvPicPr>
          <p:cNvPr id="8" name="Graphic 7" descr="Magnifying glass">
            <a:extLst>
              <a:ext uri="{FF2B5EF4-FFF2-40B4-BE49-F238E27FC236}">
                <a16:creationId xmlns:a16="http://schemas.microsoft.com/office/drawing/2014/main" id="{FE3ED54A-F3BA-70A6-1CB8-01E82D1F83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253119">
            <a:off x="6976331" y="1085099"/>
            <a:ext cx="1927603" cy="1927603"/>
          </a:xfrm>
          <a:prstGeom prst="rect">
            <a:avLst/>
          </a:prstGeom>
        </p:spPr>
      </p:pic>
    </p:spTree>
    <p:extLst>
      <p:ext uri="{BB962C8B-B14F-4D97-AF65-F5344CB8AC3E}">
        <p14:creationId xmlns:p14="http://schemas.microsoft.com/office/powerpoint/2010/main" val="979445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DDF963E-FCBF-E614-691B-E16BB45E7F66}"/>
              </a:ext>
            </a:extLst>
          </p:cNvPr>
          <p:cNvSpPr/>
          <p:nvPr/>
        </p:nvSpPr>
        <p:spPr>
          <a:xfrm>
            <a:off x="3874586" y="937692"/>
            <a:ext cx="4339516" cy="464949"/>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lumMod val="95000"/>
                  </a:schemeClr>
                </a:solidFill>
              </a:rPr>
              <a:t>1. Exploratory Data Analysis</a:t>
            </a:r>
          </a:p>
        </p:txBody>
      </p:sp>
      <p:sp>
        <p:nvSpPr>
          <p:cNvPr id="12" name="Rectangle: Rounded Corners 11">
            <a:extLst>
              <a:ext uri="{FF2B5EF4-FFF2-40B4-BE49-F238E27FC236}">
                <a16:creationId xmlns:a16="http://schemas.microsoft.com/office/drawing/2014/main" id="{C16CACE0-A564-03FE-BB1C-B5200A6BD855}"/>
              </a:ext>
            </a:extLst>
          </p:cNvPr>
          <p:cNvSpPr/>
          <p:nvPr/>
        </p:nvSpPr>
        <p:spPr>
          <a:xfrm>
            <a:off x="3874586" y="2063026"/>
            <a:ext cx="4339516" cy="46494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2. Data Cleaning &amp; Preprocessing</a:t>
            </a:r>
          </a:p>
        </p:txBody>
      </p:sp>
      <p:sp>
        <p:nvSpPr>
          <p:cNvPr id="13" name="Rectangle: Rounded Corners 12">
            <a:extLst>
              <a:ext uri="{FF2B5EF4-FFF2-40B4-BE49-F238E27FC236}">
                <a16:creationId xmlns:a16="http://schemas.microsoft.com/office/drawing/2014/main" id="{07B434D9-77EF-69F0-6938-0A625DDB24DC}"/>
              </a:ext>
            </a:extLst>
          </p:cNvPr>
          <p:cNvSpPr/>
          <p:nvPr/>
        </p:nvSpPr>
        <p:spPr>
          <a:xfrm>
            <a:off x="3874586" y="3188360"/>
            <a:ext cx="4339516" cy="46494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3. Data Modeling</a:t>
            </a:r>
          </a:p>
        </p:txBody>
      </p:sp>
      <p:sp>
        <p:nvSpPr>
          <p:cNvPr id="14" name="Rectangle: Rounded Corners 13">
            <a:extLst>
              <a:ext uri="{FF2B5EF4-FFF2-40B4-BE49-F238E27FC236}">
                <a16:creationId xmlns:a16="http://schemas.microsoft.com/office/drawing/2014/main" id="{3CE7E2B6-87C2-7457-1FBC-21CD3641E2F9}"/>
              </a:ext>
            </a:extLst>
          </p:cNvPr>
          <p:cNvSpPr/>
          <p:nvPr/>
        </p:nvSpPr>
        <p:spPr>
          <a:xfrm>
            <a:off x="3874579" y="4313694"/>
            <a:ext cx="4339523" cy="464949"/>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4. Business Recommendation and Simulation</a:t>
            </a:r>
          </a:p>
        </p:txBody>
      </p:sp>
      <p:pic>
        <p:nvPicPr>
          <p:cNvPr id="20" name="Graphic 19" descr="List">
            <a:extLst>
              <a:ext uri="{FF2B5EF4-FFF2-40B4-BE49-F238E27FC236}">
                <a16:creationId xmlns:a16="http://schemas.microsoft.com/office/drawing/2014/main" id="{8277626F-CC99-05A9-E6B7-68A1435898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151" y="511444"/>
            <a:ext cx="4698930" cy="4698930"/>
          </a:xfrm>
          <a:prstGeom prst="rect">
            <a:avLst/>
          </a:prstGeom>
        </p:spPr>
      </p:pic>
      <p:sp>
        <p:nvSpPr>
          <p:cNvPr id="23" name="Google Shape;107;p26">
            <a:extLst>
              <a:ext uri="{FF2B5EF4-FFF2-40B4-BE49-F238E27FC236}">
                <a16:creationId xmlns:a16="http://schemas.microsoft.com/office/drawing/2014/main" id="{5A09E2B8-E732-8B3A-7D2D-20F50790F280}"/>
              </a:ext>
            </a:extLst>
          </p:cNvPr>
          <p:cNvSpPr txBox="1">
            <a:spLocks noGrp="1"/>
          </p:cNvSpPr>
          <p:nvPr>
            <p:ph type="title"/>
          </p:nvPr>
        </p:nvSpPr>
        <p:spPr>
          <a:xfrm>
            <a:off x="1061640" y="3323"/>
            <a:ext cx="6911154"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Workflow</a:t>
            </a:r>
            <a:endParaRPr sz="2220" b="1"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638541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a:spLocks noGrp="1"/>
          </p:cNvSpPr>
          <p:nvPr>
            <p:ph type="body" idx="1"/>
          </p:nvPr>
        </p:nvSpPr>
        <p:spPr>
          <a:xfrm>
            <a:off x="185980" y="2241058"/>
            <a:ext cx="8772040" cy="1100379"/>
          </a:xfrm>
          <a:prstGeom prst="rect">
            <a:avLst/>
          </a:prstGeom>
        </p:spPr>
        <p:txBody>
          <a:bodyPr spcFirstLastPara="1" wrap="square" lIns="91425" tIns="91425" rIns="91425" bIns="91425" anchor="t" anchorCtr="0">
            <a:normAutofit fontScale="77500" lnSpcReduction="20000"/>
          </a:bodyPr>
          <a:lstStyle/>
          <a:p>
            <a:pPr marL="114300" indent="0" algn="ctr">
              <a:buNone/>
            </a:pPr>
            <a:r>
              <a:rPr lang="en-US" sz="6600" b="1" dirty="0">
                <a:solidFill>
                  <a:schemeClr val="tx1"/>
                </a:solidFill>
                <a:latin typeface="Dosis" pitchFamily="2" charset="0"/>
                <a:sym typeface="Dosis"/>
              </a:rPr>
              <a:t>EXPLORATORY DATA ANALYSIS </a:t>
            </a:r>
          </a:p>
        </p:txBody>
      </p:sp>
    </p:spTree>
    <p:extLst>
      <p:ext uri="{BB962C8B-B14F-4D97-AF65-F5344CB8AC3E}">
        <p14:creationId xmlns:p14="http://schemas.microsoft.com/office/powerpoint/2010/main" val="325486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1061640" y="3323"/>
            <a:ext cx="6911154"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grpSp>
        <p:nvGrpSpPr>
          <p:cNvPr id="11" name="Group 10">
            <a:extLst>
              <a:ext uri="{FF2B5EF4-FFF2-40B4-BE49-F238E27FC236}">
                <a16:creationId xmlns:a16="http://schemas.microsoft.com/office/drawing/2014/main" id="{92AC7DFA-ECF0-F95A-676E-64708FFFD71D}"/>
              </a:ext>
            </a:extLst>
          </p:cNvPr>
          <p:cNvGrpSpPr/>
          <p:nvPr/>
        </p:nvGrpSpPr>
        <p:grpSpPr>
          <a:xfrm>
            <a:off x="-69740" y="4358575"/>
            <a:ext cx="1201119" cy="731152"/>
            <a:chOff x="131737" y="828193"/>
            <a:chExt cx="1728060" cy="1037941"/>
          </a:xfrm>
        </p:grpSpPr>
        <p:pic>
          <p:nvPicPr>
            <p:cNvPr id="7" name="Graphic 6" descr="Target Audience">
              <a:extLst>
                <a:ext uri="{FF2B5EF4-FFF2-40B4-BE49-F238E27FC236}">
                  <a16:creationId xmlns:a16="http://schemas.microsoft.com/office/drawing/2014/main" id="{AC4E2277-E88C-3204-08C9-752EDC56D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18" y="864844"/>
              <a:ext cx="503696" cy="503696"/>
            </a:xfrm>
            <a:prstGeom prst="rect">
              <a:avLst/>
            </a:prstGeom>
          </p:spPr>
        </p:pic>
        <p:sp>
          <p:nvSpPr>
            <p:cNvPr id="9" name="Rectangle: Rounded Corners 8">
              <a:extLst>
                <a:ext uri="{FF2B5EF4-FFF2-40B4-BE49-F238E27FC236}">
                  <a16:creationId xmlns:a16="http://schemas.microsoft.com/office/drawing/2014/main" id="{1AFF48C1-8BF3-48F6-0852-9BB8B62EFA40}"/>
                </a:ext>
              </a:extLst>
            </p:cNvPr>
            <p:cNvSpPr/>
            <p:nvPr/>
          </p:nvSpPr>
          <p:spPr>
            <a:xfrm>
              <a:off x="309967" y="828193"/>
              <a:ext cx="1371600" cy="993168"/>
            </a:xfrm>
            <a:prstGeom prst="round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FC88F6-2044-FC63-073A-8F4B69E61145}"/>
                </a:ext>
              </a:extLst>
            </p:cNvPr>
            <p:cNvSpPr txBox="1"/>
            <p:nvPr/>
          </p:nvSpPr>
          <p:spPr>
            <a:xfrm>
              <a:off x="131737" y="1298139"/>
              <a:ext cx="1728060" cy="567995"/>
            </a:xfrm>
            <a:prstGeom prst="rect">
              <a:avLst/>
            </a:prstGeom>
            <a:noFill/>
          </p:spPr>
          <p:txBody>
            <a:bodyPr wrap="square" rtlCol="0">
              <a:spAutoFit/>
            </a:bodyPr>
            <a:lstStyle/>
            <a:p>
              <a:pPr algn="ctr"/>
              <a:r>
                <a:rPr lang="en-US" sz="1000" dirty="0"/>
                <a:t>Total User</a:t>
              </a:r>
            </a:p>
            <a:p>
              <a:pPr algn="ctr"/>
              <a:r>
                <a:rPr lang="en-US" sz="1000" dirty="0"/>
                <a:t>1000</a:t>
              </a:r>
            </a:p>
          </p:txBody>
        </p:sp>
      </p:grpSp>
      <p:pic>
        <p:nvPicPr>
          <p:cNvPr id="4" name="Picture 3">
            <a:extLst>
              <a:ext uri="{FF2B5EF4-FFF2-40B4-BE49-F238E27FC236}">
                <a16:creationId xmlns:a16="http://schemas.microsoft.com/office/drawing/2014/main" id="{BA5DE49D-FEE1-0D35-24E0-CC7641248847}"/>
              </a:ext>
            </a:extLst>
          </p:cNvPr>
          <p:cNvPicPr>
            <a:picLocks noChangeAspect="1"/>
          </p:cNvPicPr>
          <p:nvPr/>
        </p:nvPicPr>
        <p:blipFill>
          <a:blip r:embed="rId5"/>
          <a:stretch>
            <a:fillRect/>
          </a:stretch>
        </p:blipFill>
        <p:spPr>
          <a:xfrm>
            <a:off x="0" y="576023"/>
            <a:ext cx="9144000" cy="3768343"/>
          </a:xfrm>
          <a:prstGeom prst="rect">
            <a:avLst/>
          </a:prstGeom>
        </p:spPr>
      </p:pic>
      <p:sp>
        <p:nvSpPr>
          <p:cNvPr id="8" name="TextBox 7">
            <a:extLst>
              <a:ext uri="{FF2B5EF4-FFF2-40B4-BE49-F238E27FC236}">
                <a16:creationId xmlns:a16="http://schemas.microsoft.com/office/drawing/2014/main" id="{2B7F1FB1-D8BC-247A-5D9A-95D97CC046E0}"/>
              </a:ext>
            </a:extLst>
          </p:cNvPr>
          <p:cNvSpPr txBox="1"/>
          <p:nvPr/>
        </p:nvSpPr>
        <p:spPr>
          <a:xfrm>
            <a:off x="1061640" y="4446821"/>
            <a:ext cx="8028217" cy="584775"/>
          </a:xfrm>
          <a:prstGeom prst="rect">
            <a:avLst/>
          </a:prstGeom>
          <a:noFill/>
        </p:spPr>
        <p:txBody>
          <a:bodyPr wrap="square">
            <a:spAutoFit/>
          </a:bodyPr>
          <a:lstStyle/>
          <a:p>
            <a:r>
              <a:rPr lang="en-US" sz="1600" b="0" i="0" dirty="0">
                <a:solidFill>
                  <a:schemeClr val="tx1"/>
                </a:solidFill>
                <a:effectLst/>
                <a:latin typeface="Dosis" pitchFamily="2" charset="0"/>
              </a:rPr>
              <a:t>The chart shows that users under 35 years old are less likely to click on ads, while those above 35 are more likely to click. The most significant user group falls into the 32-year age range.</a:t>
            </a:r>
            <a:endParaRPr lang="en-US" sz="1600" dirty="0">
              <a:solidFill>
                <a:schemeClr val="tx1"/>
              </a:solidFill>
              <a:latin typeface="Dosis" pitchFamily="2" charset="0"/>
            </a:endParaRPr>
          </a:p>
        </p:txBody>
      </p:sp>
    </p:spTree>
    <p:extLst>
      <p:ext uri="{BB962C8B-B14F-4D97-AF65-F5344CB8AC3E}">
        <p14:creationId xmlns:p14="http://schemas.microsoft.com/office/powerpoint/2010/main" val="526924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1061640" y="3323"/>
            <a:ext cx="6911154"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Exploratory Data Analysis</a:t>
            </a:r>
            <a:endParaRPr sz="2220" b="1" dirty="0">
              <a:solidFill>
                <a:schemeClr val="lt1"/>
              </a:solidFill>
              <a:latin typeface="Roboto"/>
              <a:ea typeface="Roboto"/>
              <a:cs typeface="Roboto"/>
              <a:sym typeface="Roboto"/>
            </a:endParaRPr>
          </a:p>
        </p:txBody>
      </p:sp>
      <p:grpSp>
        <p:nvGrpSpPr>
          <p:cNvPr id="11" name="Group 10">
            <a:extLst>
              <a:ext uri="{FF2B5EF4-FFF2-40B4-BE49-F238E27FC236}">
                <a16:creationId xmlns:a16="http://schemas.microsoft.com/office/drawing/2014/main" id="{92AC7DFA-ECF0-F95A-676E-64708FFFD71D}"/>
              </a:ext>
            </a:extLst>
          </p:cNvPr>
          <p:cNvGrpSpPr/>
          <p:nvPr/>
        </p:nvGrpSpPr>
        <p:grpSpPr>
          <a:xfrm>
            <a:off x="7972794" y="770347"/>
            <a:ext cx="1201119" cy="731152"/>
            <a:chOff x="131737" y="828193"/>
            <a:chExt cx="1728060" cy="1037941"/>
          </a:xfrm>
        </p:grpSpPr>
        <p:pic>
          <p:nvPicPr>
            <p:cNvPr id="7" name="Graphic 6" descr="Target Audience">
              <a:extLst>
                <a:ext uri="{FF2B5EF4-FFF2-40B4-BE49-F238E27FC236}">
                  <a16:creationId xmlns:a16="http://schemas.microsoft.com/office/drawing/2014/main" id="{AC4E2277-E88C-3204-08C9-752EDC56D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18" y="864844"/>
              <a:ext cx="503696" cy="503696"/>
            </a:xfrm>
            <a:prstGeom prst="rect">
              <a:avLst/>
            </a:prstGeom>
          </p:spPr>
        </p:pic>
        <p:sp>
          <p:nvSpPr>
            <p:cNvPr id="9" name="Rectangle: Rounded Corners 8">
              <a:extLst>
                <a:ext uri="{FF2B5EF4-FFF2-40B4-BE49-F238E27FC236}">
                  <a16:creationId xmlns:a16="http://schemas.microsoft.com/office/drawing/2014/main" id="{1AFF48C1-8BF3-48F6-0852-9BB8B62EFA40}"/>
                </a:ext>
              </a:extLst>
            </p:cNvPr>
            <p:cNvSpPr/>
            <p:nvPr/>
          </p:nvSpPr>
          <p:spPr>
            <a:xfrm>
              <a:off x="309967" y="828193"/>
              <a:ext cx="1371600" cy="993168"/>
            </a:xfrm>
            <a:prstGeom prst="round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FC88F6-2044-FC63-073A-8F4B69E61145}"/>
                </a:ext>
              </a:extLst>
            </p:cNvPr>
            <p:cNvSpPr txBox="1"/>
            <p:nvPr/>
          </p:nvSpPr>
          <p:spPr>
            <a:xfrm>
              <a:off x="131737" y="1298139"/>
              <a:ext cx="1728060" cy="567995"/>
            </a:xfrm>
            <a:prstGeom prst="rect">
              <a:avLst/>
            </a:prstGeom>
            <a:noFill/>
          </p:spPr>
          <p:txBody>
            <a:bodyPr wrap="square" rtlCol="0">
              <a:spAutoFit/>
            </a:bodyPr>
            <a:lstStyle/>
            <a:p>
              <a:pPr algn="ctr"/>
              <a:r>
                <a:rPr lang="en-US" sz="1000" dirty="0"/>
                <a:t>Total User</a:t>
              </a:r>
            </a:p>
            <a:p>
              <a:pPr algn="ctr"/>
              <a:r>
                <a:rPr lang="en-US" sz="1000" dirty="0"/>
                <a:t>1000</a:t>
              </a:r>
            </a:p>
          </p:txBody>
        </p:sp>
      </p:grpSp>
      <p:pic>
        <p:nvPicPr>
          <p:cNvPr id="14" name="Picture 13">
            <a:extLst>
              <a:ext uri="{FF2B5EF4-FFF2-40B4-BE49-F238E27FC236}">
                <a16:creationId xmlns:a16="http://schemas.microsoft.com/office/drawing/2014/main" id="{CDF760DF-276E-9813-1EE0-F387D36A3C93}"/>
              </a:ext>
            </a:extLst>
          </p:cNvPr>
          <p:cNvPicPr>
            <a:picLocks noChangeAspect="1"/>
          </p:cNvPicPr>
          <p:nvPr/>
        </p:nvPicPr>
        <p:blipFill>
          <a:blip r:embed="rId5"/>
          <a:stretch>
            <a:fillRect/>
          </a:stretch>
        </p:blipFill>
        <p:spPr>
          <a:xfrm>
            <a:off x="0" y="576023"/>
            <a:ext cx="4572000" cy="4572000"/>
          </a:xfrm>
          <a:prstGeom prst="rect">
            <a:avLst/>
          </a:prstGeom>
        </p:spPr>
      </p:pic>
      <p:sp>
        <p:nvSpPr>
          <p:cNvPr id="16" name="TextBox 15">
            <a:extLst>
              <a:ext uri="{FF2B5EF4-FFF2-40B4-BE49-F238E27FC236}">
                <a16:creationId xmlns:a16="http://schemas.microsoft.com/office/drawing/2014/main" id="{CAD8AF4F-7AFA-5D4D-800F-BF0F01096DC2}"/>
              </a:ext>
            </a:extLst>
          </p:cNvPr>
          <p:cNvSpPr txBox="1"/>
          <p:nvPr/>
        </p:nvSpPr>
        <p:spPr>
          <a:xfrm>
            <a:off x="4586415" y="1523195"/>
            <a:ext cx="4587498" cy="2677656"/>
          </a:xfrm>
          <a:prstGeom prst="rect">
            <a:avLst/>
          </a:prstGeom>
          <a:noFill/>
        </p:spPr>
        <p:txBody>
          <a:bodyPr wrap="square">
            <a:spAutoFit/>
          </a:bodyPr>
          <a:lstStyle/>
          <a:p>
            <a:pPr algn="just"/>
            <a:r>
              <a:rPr lang="en-US" sz="2400" b="0" i="0" dirty="0">
                <a:solidFill>
                  <a:schemeClr val="tx1"/>
                </a:solidFill>
                <a:effectLst/>
                <a:latin typeface="Dosis" pitchFamily="2" charset="0"/>
              </a:rPr>
              <a:t>The chart shows that fewer users click on ads compared to those who don't. Users who don't click on ads spend more time on the website, around 60 to 90 seconds on average, while those who click on ads spend around 30 to 80 seconds on average.</a:t>
            </a:r>
            <a:endParaRPr lang="en-US" sz="2400" dirty="0">
              <a:solidFill>
                <a:schemeClr val="tx1"/>
              </a:solidFill>
              <a:latin typeface="Dosis" pitchFamily="2" charset="0"/>
            </a:endParaRPr>
          </a:p>
        </p:txBody>
      </p:sp>
    </p:spTree>
    <p:extLst>
      <p:ext uri="{BB962C8B-B14F-4D97-AF65-F5344CB8AC3E}">
        <p14:creationId xmlns:p14="http://schemas.microsoft.com/office/powerpoint/2010/main" val="2490121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1115</TotalTime>
  <Words>779</Words>
  <Application>Microsoft Office PowerPoint</Application>
  <PresentationFormat>On-screen Show (16:9)</PresentationFormat>
  <Paragraphs>88</Paragraphs>
  <Slides>16</Slides>
  <Notes>16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Roboto</vt:lpstr>
      <vt:lpstr>Nunito</vt:lpstr>
      <vt:lpstr>Dosis</vt:lpstr>
      <vt:lpstr>Simple Light</vt:lpstr>
      <vt:lpstr>Simple Light</vt:lpstr>
      <vt:lpstr>Predict Clicked Ads Customer Classification by using Machine Learning</vt:lpstr>
      <vt:lpstr>PowerPoint Presentation</vt:lpstr>
      <vt:lpstr>Company Background</vt:lpstr>
      <vt:lpstr>Goals</vt:lpstr>
      <vt:lpstr>Introduction</vt:lpstr>
      <vt:lpstr>Workflow</vt:lpstr>
      <vt:lpstr>PowerPoint Presentation</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Muhammad Iqbal Mudzakky</cp:lastModifiedBy>
  <cp:revision>25</cp:revision>
  <dcterms:modified xsi:type="dcterms:W3CDTF">2023-07-28T15:33:50Z</dcterms:modified>
</cp:coreProperties>
</file>